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4" r:id="rId10"/>
    <p:sldId id="267" r:id="rId11"/>
    <p:sldId id="268" r:id="rId12"/>
    <p:sldId id="270" r:id="rId13"/>
    <p:sldId id="275" r:id="rId14"/>
    <p:sldId id="272" r:id="rId15"/>
    <p:sldId id="273" r:id="rId16"/>
    <p:sldId id="27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A0E98-CE61-4E4C-A2FF-AE9CD6595EC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897D8-F4B3-416C-8ACA-C2C3523BD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exwell/crop-diseases-classification/data" TargetMode="External"/><Relationship Id="rId2" Type="http://schemas.openxmlformats.org/officeDocument/2006/relationships/hyperlink" Target="https://github.com/Akshara-bs/Final-Project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ontiersin.org/journals/plant-science/articles/10.3389/fpls.2017.01852/full" TargetMode="External"/><Relationship Id="rId5" Type="http://schemas.openxmlformats.org/officeDocument/2006/relationships/hyperlink" Target="https://arxiv.org/abs/1908.02900" TargetMode="External"/><Relationship Id="rId4" Type="http://schemas.openxmlformats.org/officeDocument/2006/relationships/hyperlink" Target="https://www.tensorflow.org/datasets/catalog/plant_villag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mexwell/crop-diseases-classification/dat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ngtree-tropical-cassava-plant-png-image_1586256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7222" y="1785926"/>
            <a:ext cx="6643734" cy="6072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4290"/>
            <a:ext cx="9144000" cy="17145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Disease detection in Crop Plant-’Cassava Plant’ Using Image Classification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538" y="4929198"/>
            <a:ext cx="7929554" cy="1828792"/>
          </a:xfrm>
        </p:spPr>
        <p:txBody>
          <a:bodyPr>
            <a:normAutofit lnSpcReduction="10000"/>
          </a:bodyPr>
          <a:lstStyle/>
          <a:p>
            <a:pPr algn="r"/>
            <a:endParaRPr lang="en-US" sz="2000" b="1" i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en-US" sz="2000" b="1" i="1" dirty="0" err="1" smtClean="0">
                <a:solidFill>
                  <a:schemeClr val="accent2">
                    <a:lumMod val="75000"/>
                  </a:schemeClr>
                </a:solidFill>
              </a:rPr>
              <a:t>Akshara</a:t>
            </a:r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75000"/>
                  </a:schemeClr>
                </a:solidFill>
              </a:rPr>
              <a:t>Beena</a:t>
            </a:r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</a:rPr>
              <a:t> Sunil</a:t>
            </a:r>
          </a:p>
          <a:p>
            <a:pPr algn="r"/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</a:rPr>
              <a:t>23011489</a:t>
            </a:r>
          </a:p>
          <a:p>
            <a:pPr algn="r"/>
            <a:r>
              <a:rPr lang="en-US" sz="2000" b="1" i="1" dirty="0" err="1" smtClean="0">
                <a:solidFill>
                  <a:schemeClr val="accent2">
                    <a:lumMod val="75000"/>
                  </a:schemeClr>
                </a:solidFill>
              </a:rPr>
              <a:t>MSc</a:t>
            </a:r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</a:rPr>
              <a:t> Data Science</a:t>
            </a:r>
          </a:p>
          <a:p>
            <a:pPr algn="r"/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</a:rPr>
              <a:t>University of Hertfordshire</a:t>
            </a:r>
            <a:endParaRPr lang="en-US" sz="2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 does not contain personal data (No GDPR concerns)</a:t>
            </a:r>
          </a:p>
          <a:p>
            <a:r>
              <a:rPr lang="en-US" dirty="0" smtClean="0"/>
              <a:t>Ethical data collection from </a:t>
            </a:r>
            <a:r>
              <a:rPr lang="en-US" dirty="0" err="1" smtClean="0"/>
              <a:t>PlantVillage</a:t>
            </a:r>
            <a:endParaRPr lang="en-US" dirty="0" smtClean="0"/>
          </a:p>
          <a:p>
            <a:r>
              <a:rPr lang="en-US" dirty="0" smtClean="0"/>
              <a:t>Open-source dataset for educational and research purposes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&amp;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 backups on </a:t>
            </a:r>
            <a:r>
              <a:rPr lang="en-US" b="1" dirty="0" err="1" smtClean="0"/>
              <a:t>GitHub</a:t>
            </a:r>
            <a:r>
              <a:rPr lang="en-US" b="1" dirty="0" smtClean="0"/>
              <a:t> &amp; </a:t>
            </a:r>
            <a:r>
              <a:rPr lang="en-US" b="1" dirty="0" err="1" smtClean="0"/>
              <a:t>OneDrive</a:t>
            </a:r>
            <a:endParaRPr lang="en-US" dirty="0" smtClean="0"/>
          </a:p>
          <a:p>
            <a:r>
              <a:rPr lang="en-US" dirty="0" smtClean="0"/>
              <a:t>Restricted access for staff and evaluators</a:t>
            </a:r>
          </a:p>
          <a:p>
            <a:endParaRPr lang="en-US" dirty="0"/>
          </a:p>
        </p:txBody>
      </p:sp>
      <p:pic>
        <p:nvPicPr>
          <p:cNvPr id="4" name="Picture 3" descr="download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3857628"/>
            <a:ext cx="2278380" cy="1280160"/>
          </a:xfrm>
          <a:prstGeom prst="rect">
            <a:avLst/>
          </a:prstGeom>
        </p:spPr>
      </p:pic>
      <p:pic>
        <p:nvPicPr>
          <p:cNvPr id="5" name="Picture 4" descr="GitHub_Invertocat_Logo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3504" y="3643314"/>
            <a:ext cx="1956780" cy="150019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 more diverse data for better accuracy</a:t>
            </a:r>
          </a:p>
          <a:p>
            <a:r>
              <a:rPr lang="en-US" dirty="0" smtClean="0"/>
              <a:t>Improve UI with real-time disease recommendations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pic>
        <p:nvPicPr>
          <p:cNvPr id="4" name="Content Placeholder 3" descr="gantt_chart_revers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857364"/>
            <a:ext cx="9001156" cy="5000636"/>
          </a:xfr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Relevant Links &amp;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GitHub</a:t>
            </a:r>
            <a:r>
              <a:rPr lang="en-US" dirty="0"/>
              <a:t> Repository: </a:t>
            </a:r>
            <a:r>
              <a:rPr lang="en-IN" dirty="0" smtClean="0"/>
              <a:t> </a:t>
            </a:r>
            <a:r>
              <a:rPr lang="en-IN" u="sng" dirty="0">
                <a:hlinkClick r:id="rId2"/>
              </a:rPr>
              <a:t>https://github.com/Akshara-bs/Final-Project.git</a:t>
            </a:r>
            <a:endParaRPr lang="en-US" dirty="0" smtClean="0"/>
          </a:p>
          <a:p>
            <a:r>
              <a:rPr lang="en-US" dirty="0"/>
              <a:t>Dataset Source: 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www.kaggle.com/datasets/mexwell/crop-diseases-classification/data</a:t>
            </a:r>
            <a:endParaRPr lang="en-US" u="sng" dirty="0" smtClean="0"/>
          </a:p>
          <a:p>
            <a:pPr>
              <a:buNone/>
            </a:pPr>
            <a:r>
              <a:rPr lang="en-IN" u="sng" dirty="0"/>
              <a:t> </a:t>
            </a: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dirty="0" err="1" smtClean="0"/>
              <a:t>Orginally</a:t>
            </a:r>
            <a:r>
              <a:rPr lang="en-IN" dirty="0" smtClean="0"/>
              <a:t> Generated from ‘</a:t>
            </a:r>
            <a:r>
              <a:rPr lang="en-IN" dirty="0" err="1" smtClean="0"/>
              <a:t>PlantVillage</a:t>
            </a:r>
            <a:r>
              <a:rPr lang="en-IN" dirty="0" smtClean="0"/>
              <a:t>’: </a:t>
            </a:r>
            <a:r>
              <a:rPr lang="en-IN" u="sng" dirty="0">
                <a:hlinkClick r:id="rId4"/>
              </a:rPr>
              <a:t>https://www.tensorflow.org/datasets/catalog/plant_village</a:t>
            </a:r>
            <a:endParaRPr lang="en-US" dirty="0"/>
          </a:p>
          <a:p>
            <a:pPr>
              <a:buNone/>
            </a:pPr>
            <a:endParaRPr lang="en-IN" dirty="0" smtClean="0"/>
          </a:p>
          <a:p>
            <a:r>
              <a:rPr lang="en-US" dirty="0"/>
              <a:t>Research Papers &amp; References</a:t>
            </a:r>
          </a:p>
          <a:p>
            <a:pPr>
              <a:buNone/>
            </a:pPr>
            <a:r>
              <a:rPr lang="en-IN" dirty="0" smtClean="0"/>
              <a:t>      </a:t>
            </a:r>
            <a:r>
              <a:rPr lang="en-IN" dirty="0" err="1" smtClean="0"/>
              <a:t>Ayu</a:t>
            </a:r>
            <a:r>
              <a:rPr lang="en-IN" dirty="0" smtClean="0"/>
              <a:t>, H. R., </a:t>
            </a:r>
            <a:r>
              <a:rPr lang="en-IN" dirty="0" err="1" smtClean="0"/>
              <a:t>Surtono</a:t>
            </a:r>
            <a:r>
              <a:rPr lang="en-IN" dirty="0" smtClean="0"/>
              <a:t>, A., &amp; </a:t>
            </a:r>
            <a:r>
              <a:rPr lang="en-IN" dirty="0" err="1" smtClean="0"/>
              <a:t>Apriyanto</a:t>
            </a:r>
            <a:r>
              <a:rPr lang="en-IN" dirty="0" smtClean="0"/>
              <a:t>, D. K. (2021). </a:t>
            </a:r>
            <a:r>
              <a:rPr lang="en-IN" i="1" dirty="0" smtClean="0"/>
              <a:t>Deep Learning for Detection Cassava Leaf Disease</a:t>
            </a:r>
            <a:r>
              <a:rPr lang="en-IN" dirty="0" smtClean="0"/>
              <a:t>. </a:t>
            </a:r>
            <a:r>
              <a:rPr lang="en-IN" i="1" dirty="0" smtClean="0"/>
              <a:t>Journal of Physics: Conference Series</a:t>
            </a:r>
            <a:r>
              <a:rPr lang="en-IN" dirty="0" smtClean="0"/>
              <a:t>, 1751(1), 012072.</a:t>
            </a:r>
          </a:p>
          <a:p>
            <a:pPr>
              <a:buNone/>
            </a:pPr>
            <a:r>
              <a:rPr lang="en-IN" dirty="0" smtClean="0"/>
              <a:t>      </a:t>
            </a:r>
          </a:p>
          <a:p>
            <a:pPr>
              <a:buNone/>
            </a:pPr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dirty="0" err="1" smtClean="0"/>
              <a:t>Mwebaze</a:t>
            </a:r>
            <a:r>
              <a:rPr lang="en-IN" dirty="0" smtClean="0"/>
              <a:t>, E., </a:t>
            </a:r>
            <a:r>
              <a:rPr lang="en-IN" dirty="0" err="1" smtClean="0"/>
              <a:t>Gebru</a:t>
            </a:r>
            <a:r>
              <a:rPr lang="en-IN" dirty="0" smtClean="0"/>
              <a:t>, T., Frome, A., </a:t>
            </a:r>
            <a:r>
              <a:rPr lang="en-IN" dirty="0" err="1" smtClean="0"/>
              <a:t>Nsumba</a:t>
            </a:r>
            <a:r>
              <a:rPr lang="en-IN" dirty="0" smtClean="0"/>
              <a:t>, S., &amp; </a:t>
            </a:r>
            <a:r>
              <a:rPr lang="en-IN" dirty="0" err="1" smtClean="0"/>
              <a:t>Tusubira</a:t>
            </a:r>
            <a:r>
              <a:rPr lang="en-IN" dirty="0" smtClean="0"/>
              <a:t>, J. (2019). </a:t>
            </a:r>
            <a:r>
              <a:rPr lang="en-IN" i="1" dirty="0" err="1" smtClean="0"/>
              <a:t>iCassava</a:t>
            </a:r>
            <a:r>
              <a:rPr lang="en-IN" i="1" dirty="0" smtClean="0"/>
              <a:t> 2019 Fine-Grained Visual Categorization Challenge</a:t>
            </a:r>
            <a:r>
              <a:rPr lang="en-IN" dirty="0" smtClean="0"/>
              <a:t>. </a:t>
            </a:r>
            <a:r>
              <a:rPr lang="en-IN" i="1" dirty="0" err="1" smtClean="0"/>
              <a:t>arXiv</a:t>
            </a:r>
            <a:r>
              <a:rPr lang="en-IN" i="1" dirty="0" smtClean="0"/>
              <a:t> preprint arXiv:1908.02900</a:t>
            </a:r>
            <a:r>
              <a:rPr lang="en-IN" dirty="0" smtClean="0"/>
              <a:t>.  </a:t>
            </a:r>
            <a:r>
              <a:rPr lang="en-IN" u="sng" dirty="0" smtClean="0">
                <a:hlinkClick r:id="rId5"/>
              </a:rPr>
              <a:t>https://arxiv.org/abs/1908.02900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      </a:t>
            </a:r>
          </a:p>
          <a:p>
            <a:pPr>
              <a:buNone/>
            </a:pPr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dirty="0" err="1" smtClean="0"/>
              <a:t>Ramcharan</a:t>
            </a:r>
            <a:r>
              <a:rPr lang="en-IN" dirty="0"/>
              <a:t>, A., </a:t>
            </a:r>
            <a:r>
              <a:rPr lang="en-IN" dirty="0" err="1"/>
              <a:t>Baranowski</a:t>
            </a:r>
            <a:r>
              <a:rPr lang="en-IN" dirty="0"/>
              <a:t>, K., McCloskey, P., Ahmed, B., Legg, J., &amp; Hughes, D. (2017). </a:t>
            </a:r>
            <a:r>
              <a:rPr lang="en-IN" i="1" dirty="0"/>
              <a:t>Deep Learning for Image-Based Cassava Disease Detection</a:t>
            </a:r>
            <a:r>
              <a:rPr lang="en-IN" dirty="0"/>
              <a:t>. </a:t>
            </a:r>
            <a:r>
              <a:rPr lang="en-IN" i="1" dirty="0"/>
              <a:t>Frontiers in Plant Science</a:t>
            </a:r>
            <a:r>
              <a:rPr lang="en-IN" dirty="0"/>
              <a:t>, 8, 1852. </a:t>
            </a:r>
            <a:r>
              <a:rPr lang="en-IN" u="sng" dirty="0">
                <a:hlinkClick r:id="rId6"/>
              </a:rPr>
              <a:t>https://www.frontiersin.org/journals/plant-science/articles/10.3389/fpls.2017.01852/full</a:t>
            </a:r>
            <a:r>
              <a:rPr lang="en-IN" dirty="0"/>
              <a:t>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v"/>
            </a:pPr>
            <a:r>
              <a:rPr lang="en-US" dirty="0"/>
              <a:t>Current project status</a:t>
            </a:r>
          </a:p>
          <a:p>
            <a:pPr lvl="0">
              <a:buFont typeface="Wingdings" pitchFamily="2" charset="2"/>
              <a:buChar char="v"/>
            </a:pPr>
            <a:r>
              <a:rPr lang="en-US" dirty="0"/>
              <a:t>Next immediate </a:t>
            </a:r>
            <a:r>
              <a:rPr lang="en-US" dirty="0" smtClean="0"/>
              <a:t>steps</a:t>
            </a:r>
          </a:p>
          <a:p>
            <a:r>
              <a:rPr lang="en-US" sz="2800" dirty="0" smtClean="0"/>
              <a:t>Dataset Preprocessing &amp; Exploration – Load,                    clean, and analyze the dataset</a:t>
            </a:r>
          </a:p>
          <a:p>
            <a:r>
              <a:rPr lang="en-US" sz="2800" dirty="0" smtClean="0"/>
              <a:t> Literature Review – Study existing research on cassava disease detection</a:t>
            </a:r>
          </a:p>
          <a:p>
            <a:r>
              <a:rPr lang="fr-FR" sz="2800" dirty="0" smtClean="0"/>
              <a:t> Model </a:t>
            </a:r>
            <a:r>
              <a:rPr lang="fr-FR" sz="2800" dirty="0" err="1" smtClean="0"/>
              <a:t>Selection</a:t>
            </a:r>
            <a:r>
              <a:rPr lang="fr-FR" sz="2800" dirty="0" smtClean="0"/>
              <a:t> &amp; </a:t>
            </a:r>
            <a:r>
              <a:rPr lang="fr-FR" sz="2800" dirty="0" err="1" smtClean="0"/>
              <a:t>Implementation</a:t>
            </a:r>
            <a:r>
              <a:rPr lang="fr-FR" sz="2800" dirty="0" smtClean="0"/>
              <a:t> – Train CNN, </a:t>
            </a:r>
            <a:r>
              <a:rPr lang="fr-FR" sz="2800" dirty="0" err="1" smtClean="0"/>
              <a:t>ResNet</a:t>
            </a:r>
            <a:r>
              <a:rPr lang="fr-FR" sz="2800" dirty="0" smtClean="0"/>
              <a:t>, or </a:t>
            </a:r>
            <a:r>
              <a:rPr lang="fr-FR" sz="2800" dirty="0" err="1" smtClean="0"/>
              <a:t>EfficientNet</a:t>
            </a:r>
            <a:r>
              <a:rPr lang="fr-FR" sz="2800" dirty="0" smtClean="0"/>
              <a:t> </a:t>
            </a:r>
            <a:r>
              <a:rPr lang="fr-FR" sz="2800" dirty="0" err="1" smtClean="0"/>
              <a:t>models</a:t>
            </a:r>
            <a:endParaRPr lang="en-US" sz="28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IN" sz="8000" dirty="0"/>
              <a:t>Thank You</a:t>
            </a:r>
            <a:endParaRPr lang="en-US" sz="8000" dirty="0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cassava plant and its importance</a:t>
            </a:r>
          </a:p>
          <a:p>
            <a:r>
              <a:rPr lang="en-US" dirty="0" smtClean="0"/>
              <a:t>Common diseases affecting cassava </a:t>
            </a:r>
            <a:r>
              <a:rPr lang="en-US" dirty="0" smtClean="0"/>
              <a:t>plants</a:t>
            </a:r>
            <a:endParaRPr lang="en-US" dirty="0" smtClean="0"/>
          </a:p>
          <a:p>
            <a:r>
              <a:rPr lang="en-US" dirty="0" smtClean="0"/>
              <a:t>Early and accurate disease detection is essential for farmers to take preventive actions. This project applies deep learning techniques to automate this process.</a:t>
            </a:r>
            <a:endParaRPr lang="en-US" dirty="0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525963"/>
          </a:xfrm>
        </p:spPr>
        <p:txBody>
          <a:bodyPr/>
          <a:lstStyle/>
          <a:p>
            <a:r>
              <a:rPr lang="en-US" sz="2400" dirty="0" smtClean="0"/>
              <a:t>Crop losses due to diseases like CMD, CBB, CBSD, and CGM</a:t>
            </a:r>
          </a:p>
          <a:p>
            <a:r>
              <a:rPr lang="en-US" sz="2400" dirty="0" smtClean="0"/>
              <a:t>Challenges in manual disease detection</a:t>
            </a:r>
          </a:p>
          <a:p>
            <a:r>
              <a:rPr lang="en-US" sz="2400" dirty="0" smtClean="0"/>
              <a:t>Importance of automation using machine learning</a:t>
            </a:r>
          </a:p>
          <a:p>
            <a:endParaRPr lang="en-US" dirty="0"/>
          </a:p>
        </p:txBody>
      </p:sp>
      <p:pic>
        <p:nvPicPr>
          <p:cNvPr id="4" name="Picture 3" descr="CB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3214686"/>
            <a:ext cx="2214578" cy="1394460"/>
          </a:xfrm>
          <a:prstGeom prst="rect">
            <a:avLst/>
          </a:prstGeom>
        </p:spPr>
      </p:pic>
      <p:pic>
        <p:nvPicPr>
          <p:cNvPr id="5" name="Picture 4" descr="CBS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174" y="3214686"/>
            <a:ext cx="2095500" cy="1394460"/>
          </a:xfrm>
          <a:prstGeom prst="rect">
            <a:avLst/>
          </a:prstGeom>
        </p:spPr>
      </p:pic>
      <p:pic>
        <p:nvPicPr>
          <p:cNvPr id="6" name="Picture 5" descr="CG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9190" y="3214686"/>
            <a:ext cx="1714500" cy="1428748"/>
          </a:xfrm>
          <a:prstGeom prst="rect">
            <a:avLst/>
          </a:prstGeom>
        </p:spPr>
      </p:pic>
      <p:pic>
        <p:nvPicPr>
          <p:cNvPr id="7" name="Picture 6" descr="CM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16" y="3286124"/>
            <a:ext cx="1973580" cy="1478280"/>
          </a:xfrm>
          <a:prstGeom prst="rect">
            <a:avLst/>
          </a:prstGeom>
        </p:spPr>
      </p:pic>
      <p:pic>
        <p:nvPicPr>
          <p:cNvPr id="8" name="Picture 7" descr="healty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0430" y="5214950"/>
            <a:ext cx="2095500" cy="1402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720" y="4714884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Bacterial Blight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43174" y="4643446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Brown </a:t>
            </a:r>
            <a:r>
              <a:rPr lang="en-US" dirty="0" smtClean="0"/>
              <a:t>Streak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0628" y="4643446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 Mottle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16" y="4786322"/>
            <a:ext cx="228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Mosaic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15008" y="650083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Healthy</a:t>
            </a:r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can machine learning techniques be applied to classify cassava plant diseases accurately?</a:t>
            </a:r>
          </a:p>
          <a:p>
            <a:r>
              <a:rPr lang="en-US" sz="2400" dirty="0" smtClean="0"/>
              <a:t>What is the most effective model for this task?</a:t>
            </a:r>
            <a:endParaRPr lang="en-US" sz="24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e3ae039405ac09127d2d4aa19fdbfa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071546"/>
            <a:ext cx="8929718" cy="5429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Aim and Objectives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714480" y="1428736"/>
            <a:ext cx="607223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00496" y="2214554"/>
            <a:ext cx="4714908" cy="785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i="1" dirty="0" smtClean="0">
                <a:solidFill>
                  <a:sysClr val="windowText" lastClr="000000"/>
                </a:solidFill>
              </a:rPr>
              <a:t>Develop an automated classification system for cassava diseases</a:t>
            </a:r>
          </a:p>
          <a:p>
            <a:endParaRPr lang="en-US" sz="2000" i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71934" y="3143248"/>
            <a:ext cx="4714908" cy="785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i="1" dirty="0" smtClean="0">
                <a:solidFill>
                  <a:sysClr val="windowText" lastClr="000000"/>
                </a:solidFill>
              </a:rPr>
              <a:t>Preprocess and analyze dataset quality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71934" y="4000504"/>
            <a:ext cx="4714908" cy="785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 smtClean="0">
                <a:solidFill>
                  <a:sysClr val="windowText" lastClr="000000"/>
                </a:solidFill>
              </a:rPr>
              <a:t>Compare CNN models and transfer learning approaches (</a:t>
            </a:r>
            <a:r>
              <a:rPr lang="en-US" sz="2000" i="1" dirty="0" err="1" smtClean="0">
                <a:solidFill>
                  <a:sysClr val="windowText" lastClr="000000"/>
                </a:solidFill>
              </a:rPr>
              <a:t>ResNet</a:t>
            </a:r>
            <a:r>
              <a:rPr lang="en-US" sz="2000" i="1" dirty="0" smtClean="0">
                <a:solidFill>
                  <a:sysClr val="windowText" lastClr="000000"/>
                </a:solidFill>
              </a:rPr>
              <a:t>, </a:t>
            </a:r>
            <a:r>
              <a:rPr lang="en-US" sz="2000" i="1" dirty="0" err="1" smtClean="0">
                <a:solidFill>
                  <a:sysClr val="windowText" lastClr="000000"/>
                </a:solidFill>
              </a:rPr>
              <a:t>EfficientNet</a:t>
            </a:r>
            <a:r>
              <a:rPr lang="en-US" sz="2000" i="1" dirty="0" smtClean="0">
                <a:solidFill>
                  <a:sysClr val="windowText" lastClr="000000"/>
                </a:solidFill>
              </a:rPr>
              <a:t>, etc.)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1934" y="4929198"/>
            <a:ext cx="4714908" cy="785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r>
              <a:rPr lang="en-US" sz="2000" i="1" dirty="0" smtClean="0">
                <a:solidFill>
                  <a:sysClr val="windowText" lastClr="000000"/>
                </a:solidFill>
              </a:rPr>
              <a:t>Build a user-friendly system for disease detection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71934" y="5929330"/>
            <a:ext cx="4714908" cy="785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i="1" dirty="0" smtClean="0">
                <a:solidFill>
                  <a:sysClr val="windowText" lastClr="000000"/>
                </a:solidFill>
              </a:rPr>
              <a:t>Evaluate model performance using precision, recall, and F1-score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0245-agriculture-powerpoint-templat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7158" y="357166"/>
            <a:ext cx="5500726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Project Motivation &amp; Importance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414" y="5357826"/>
            <a:ext cx="3286148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tx1"/>
                </a:solidFill>
              </a:rPr>
              <a:t>AI and Machine Learning offer a scalable and efficient solution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5852" y="3429000"/>
            <a:ext cx="2928958" cy="928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tx1"/>
                </a:solidFill>
              </a:rPr>
              <a:t>How can farmers and agricultural experts benefit?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85852" y="1571612"/>
            <a:ext cx="3000396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tx1"/>
                </a:solidFill>
              </a:rPr>
              <a:t>Why is this an important and useful topic?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Dataset Source: </a:t>
            </a:r>
            <a:r>
              <a:rPr lang="en-US" sz="2400" dirty="0" err="1" smtClean="0"/>
              <a:t>Kaggle</a:t>
            </a:r>
            <a:r>
              <a:rPr lang="en-US" sz="2400" dirty="0" smtClean="0"/>
              <a:t> –’Crop </a:t>
            </a:r>
            <a:r>
              <a:rPr lang="en-US" sz="2400" dirty="0"/>
              <a:t>Diseases Classification Dataset</a:t>
            </a:r>
            <a:r>
              <a:rPr lang="en-US" sz="2400" dirty="0" smtClean="0"/>
              <a:t>‘ </a:t>
            </a:r>
          </a:p>
          <a:p>
            <a:pPr>
              <a:buNone/>
            </a:pPr>
            <a:r>
              <a:rPr lang="en-IN" sz="2400" dirty="0" smtClean="0"/>
              <a:t>  Link: </a:t>
            </a:r>
            <a:r>
              <a:rPr lang="en-US" sz="2400" u="sng" dirty="0" smtClean="0">
                <a:hlinkClick r:id="rId2"/>
              </a:rPr>
              <a:t>https</a:t>
            </a:r>
            <a:r>
              <a:rPr lang="en-US" sz="2400" u="sng" dirty="0">
                <a:hlinkClick r:id="rId2"/>
              </a:rPr>
              <a:t>://</a:t>
            </a:r>
            <a:r>
              <a:rPr lang="en-US" sz="2400" u="sng" dirty="0" smtClean="0">
                <a:hlinkClick r:id="rId2"/>
              </a:rPr>
              <a:t>www.kaggle.com/datasets/mexwell/crop-diseases-classification/data</a:t>
            </a:r>
            <a:endParaRPr lang="en-US" sz="2400" u="sng" dirty="0" smtClean="0"/>
          </a:p>
          <a:p>
            <a:pPr>
              <a:buNone/>
            </a:pPr>
            <a:r>
              <a:rPr lang="en-US" sz="2400" dirty="0" err="1" smtClean="0"/>
              <a:t>orginally</a:t>
            </a:r>
            <a:r>
              <a:rPr lang="en-US" sz="2400" dirty="0" smtClean="0"/>
              <a:t>: ‘</a:t>
            </a:r>
            <a:r>
              <a:rPr lang="en-US" sz="2400" dirty="0" err="1" smtClean="0"/>
              <a:t>PlantVillage</a:t>
            </a:r>
            <a:r>
              <a:rPr lang="en-US" sz="2400" dirty="0" smtClean="0"/>
              <a:t>’, 54000 + photos, founded Hughes &amp; </a:t>
            </a:r>
            <a:r>
              <a:rPr lang="en-US" sz="2400" dirty="0" err="1" smtClean="0"/>
              <a:t>Salathe</a:t>
            </a:r>
            <a:endParaRPr lang="en-US" sz="2400" b="1" dirty="0" smtClean="0"/>
          </a:p>
          <a:p>
            <a:pPr>
              <a:buNone/>
            </a:pPr>
            <a:r>
              <a:rPr lang="en-US" sz="2400" dirty="0" smtClean="0"/>
              <a:t>Classes: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 Cassava Bacterial Blight (CBB)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 Cassava Brown Streak Disease (CBSD)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 Cassava Green Mottle (CGM)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 Cassava Mosaic Disease (CMD)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 Healthy</a:t>
            </a:r>
          </a:p>
          <a:p>
            <a:r>
              <a:rPr lang="en-US" sz="2400" dirty="0" smtClean="0"/>
              <a:t>Contains labeled images and a CSV file mapping labels</a:t>
            </a:r>
          </a:p>
          <a:p>
            <a:pPr lvl="0"/>
            <a:r>
              <a:rPr lang="en-US" sz="2400" dirty="0"/>
              <a:t>Image format (.jpg, .</a:t>
            </a:r>
            <a:r>
              <a:rPr lang="en-US" sz="2400" dirty="0" err="1"/>
              <a:t>png</a:t>
            </a:r>
            <a:r>
              <a:rPr lang="en-US" sz="2400" dirty="0"/>
              <a:t>) &amp; file size</a:t>
            </a:r>
          </a:p>
          <a:p>
            <a:endParaRPr lang="en-US" sz="24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86834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Methodology</a:t>
            </a:r>
            <a:endParaRPr lang="en-US" sz="3200" dirty="0"/>
          </a:p>
        </p:txBody>
      </p:sp>
      <p:pic>
        <p:nvPicPr>
          <p:cNvPr id="5" name="Content Placeholder 4" descr="imag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000109"/>
            <a:ext cx="3857620" cy="2786082"/>
          </a:xfrm>
        </p:spPr>
      </p:pic>
      <p:pic>
        <p:nvPicPr>
          <p:cNvPr id="9" name="Picture 8" descr="download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928670"/>
            <a:ext cx="4286280" cy="2692732"/>
          </a:xfrm>
          <a:prstGeom prst="rect">
            <a:avLst/>
          </a:prstGeom>
        </p:spPr>
      </p:pic>
      <p:pic>
        <p:nvPicPr>
          <p:cNvPr id="10" name="Picture 9" descr="images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4071942"/>
            <a:ext cx="4572032" cy="2643206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786190"/>
            <a:ext cx="3929058" cy="30718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000108"/>
            <a:ext cx="3857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 smtClean="0"/>
              <a:t>Data Collection &amp; </a:t>
            </a:r>
            <a:r>
              <a:rPr lang="en-IN" sz="2000" b="1" i="1" dirty="0" err="1" smtClean="0"/>
              <a:t>Preprocessing</a:t>
            </a:r>
            <a:endParaRPr lang="en-US" sz="20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1857364"/>
            <a:ext cx="2928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Load Cassava </a:t>
            </a:r>
            <a:r>
              <a:rPr lang="en-IN" dirty="0" err="1" smtClean="0"/>
              <a:t>Datset</a:t>
            </a: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Clean &amp; </a:t>
            </a:r>
            <a:r>
              <a:rPr lang="en-IN" dirty="0" err="1" smtClean="0"/>
              <a:t>Preprocess</a:t>
            </a:r>
            <a:r>
              <a:rPr lang="en-IN" dirty="0" smtClean="0"/>
              <a:t> images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</a:t>
            </a:r>
            <a:r>
              <a:rPr lang="en-IN" dirty="0" smtClean="0"/>
              <a:t>Data </a:t>
            </a:r>
            <a:r>
              <a:rPr lang="en-IN" dirty="0" err="1" smtClean="0"/>
              <a:t>Augumentation</a:t>
            </a:r>
            <a:r>
              <a:rPr lang="en-IN" dirty="0" smtClean="0"/>
              <a:t>: technique to improve model generalization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6314" y="1000108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       </a:t>
            </a:r>
            <a:r>
              <a:rPr lang="en-IN" sz="2400" b="1" dirty="0" smtClean="0">
                <a:solidFill>
                  <a:schemeClr val="bg1"/>
                </a:solidFill>
              </a:rPr>
              <a:t>Model Selection &amp; </a:t>
            </a:r>
            <a:r>
              <a:rPr lang="en-IN" sz="2400" b="1" dirty="0" err="1" smtClean="0">
                <a:solidFill>
                  <a:schemeClr val="bg1"/>
                </a:solidFill>
              </a:rPr>
              <a:t>Traning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29190" y="1714488"/>
            <a:ext cx="3071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</a:rPr>
              <a:t> </a:t>
            </a:r>
            <a:r>
              <a:rPr lang="en-IN" sz="2000" b="1" dirty="0" smtClean="0">
                <a:solidFill>
                  <a:schemeClr val="bg1"/>
                </a:solidFill>
              </a:rPr>
              <a:t>will experiment with</a:t>
            </a:r>
            <a:endParaRPr lang="en-IN" sz="20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bg1"/>
                </a:solidFill>
              </a:rPr>
              <a:t>    CNN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bg1"/>
                </a:solidFill>
              </a:rPr>
              <a:t>    Transfer </a:t>
            </a:r>
            <a:r>
              <a:rPr lang="en-IN" sz="2000" b="1" dirty="0" err="1" smtClean="0">
                <a:solidFill>
                  <a:schemeClr val="bg1"/>
                </a:solidFill>
              </a:rPr>
              <a:t>learnings</a:t>
            </a:r>
            <a:r>
              <a:rPr lang="en-IN" sz="2000" b="1" dirty="0" smtClean="0">
                <a:solidFill>
                  <a:schemeClr val="bg1"/>
                </a:solidFill>
              </a:rPr>
              <a:t> (</a:t>
            </a:r>
            <a:r>
              <a:rPr lang="en-IN" sz="2000" b="1" dirty="0" err="1" smtClean="0">
                <a:solidFill>
                  <a:schemeClr val="bg1"/>
                </a:solidFill>
              </a:rPr>
              <a:t>ResNET,EfficientNet</a:t>
            </a:r>
            <a:r>
              <a:rPr lang="en-IN" sz="2000" b="1" dirty="0" smtClean="0">
                <a:solidFill>
                  <a:schemeClr val="bg1"/>
                </a:solidFill>
              </a:rPr>
              <a:t>) , to identify the best performing model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158" y="4286256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System Development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0562" y="5429264"/>
            <a:ext cx="435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Use precision, recall, F1-score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Analyze confusion matrix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Select best-performing 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910" y="5000636"/>
            <a:ext cx="2504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Build a use interface for 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Disease detection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3857620" y="2285992"/>
            <a:ext cx="71438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6786578" y="3643314"/>
            <a:ext cx="45719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>
            <a:off x="3857620" y="5214950"/>
            <a:ext cx="571504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 (4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Expected Outcomes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 trained </a:t>
            </a:r>
            <a:r>
              <a:rPr lang="en-US" b="1" dirty="0">
                <a:solidFill>
                  <a:schemeClr val="bg1"/>
                </a:solidFill>
              </a:rPr>
              <a:t>machine learning model</a:t>
            </a:r>
            <a:r>
              <a:rPr lang="en-US" dirty="0">
                <a:solidFill>
                  <a:schemeClr val="bg1"/>
                </a:solidFill>
              </a:rPr>
              <a:t> for cassava disease classification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A simple </a:t>
            </a:r>
            <a:r>
              <a:rPr lang="en-US" b="1" dirty="0">
                <a:solidFill>
                  <a:schemeClr val="bg1"/>
                </a:solidFill>
              </a:rPr>
              <a:t>user interface</a:t>
            </a:r>
            <a:r>
              <a:rPr lang="en-US" dirty="0">
                <a:solidFill>
                  <a:schemeClr val="bg1"/>
                </a:solidFill>
              </a:rPr>
              <a:t> for farmers to upload images and detect diseases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Performance metrics: </a:t>
            </a:r>
            <a:r>
              <a:rPr lang="en-US" b="1" dirty="0">
                <a:solidFill>
                  <a:schemeClr val="bg1"/>
                </a:solidFill>
              </a:rPr>
              <a:t>Accuracy, Precision, Recall, F1-score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Words>642</Words>
  <Application>Microsoft Office PowerPoint</Application>
  <PresentationFormat>On-screen Show (4:3)</PresentationFormat>
  <Paragraphs>94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 Disease detection in Crop Plant-’Cassava Plant’ Using Image Classification</vt:lpstr>
      <vt:lpstr>Introduction</vt:lpstr>
      <vt:lpstr>Problem Statement</vt:lpstr>
      <vt:lpstr>Research Question</vt:lpstr>
      <vt:lpstr>Aim and Objectives</vt:lpstr>
      <vt:lpstr> </vt:lpstr>
      <vt:lpstr>Dataset Description</vt:lpstr>
      <vt:lpstr>Methodology</vt:lpstr>
      <vt:lpstr>Expected Outcomes</vt:lpstr>
      <vt:lpstr>Ethical Considerations</vt:lpstr>
      <vt:lpstr>Security &amp; Data Storage</vt:lpstr>
      <vt:lpstr>Future Improvements</vt:lpstr>
      <vt:lpstr>Gantt Chart</vt:lpstr>
      <vt:lpstr>Relevant Links &amp; Resources</vt:lpstr>
      <vt:lpstr>Conclusion &amp; Next Steps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Disease detection in Crop Plant-’Cassava Plant’ Using Image Classification</dc:title>
  <dc:creator>LENOVO</dc:creator>
  <cp:lastModifiedBy>LENOVO</cp:lastModifiedBy>
  <cp:revision>46</cp:revision>
  <dcterms:created xsi:type="dcterms:W3CDTF">2025-02-10T12:27:52Z</dcterms:created>
  <dcterms:modified xsi:type="dcterms:W3CDTF">2025-02-12T11:21:27Z</dcterms:modified>
</cp:coreProperties>
</file>